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EF322-F070-4502-BC8B-BADA57B643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BROJNI SISTEMI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EAAAD-9453-47E7-980F-6E3439388F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err="1"/>
              <a:t>Sne</a:t>
            </a:r>
            <a:r>
              <a:rPr lang="sr-Latn-RS" cap="none" dirty="0"/>
              <a:t>žana Kerndl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384405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9B543-1540-4581-B007-AB3B72552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II grupa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9FF1F-6977-4E8F-911B-048099FEB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5733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(000110)</a:t>
            </a:r>
            <a:r>
              <a:rPr lang="en-US" baseline="-25000" dirty="0"/>
              <a:t>2</a:t>
            </a:r>
            <a:r>
              <a:rPr lang="en-US" dirty="0"/>
              <a:t>=0x2</a:t>
            </a:r>
            <a:r>
              <a:rPr lang="en-US" baseline="30000" dirty="0"/>
              <a:t>5</a:t>
            </a:r>
            <a:r>
              <a:rPr lang="en-US" dirty="0"/>
              <a:t>+0x2</a:t>
            </a:r>
            <a:r>
              <a:rPr lang="en-US" baseline="30000" dirty="0"/>
              <a:t>4</a:t>
            </a:r>
            <a:r>
              <a:rPr lang="en-US" dirty="0"/>
              <a:t>+0x2</a:t>
            </a:r>
            <a:r>
              <a:rPr lang="en-US" baseline="30000" dirty="0"/>
              <a:t>3</a:t>
            </a:r>
            <a:r>
              <a:rPr lang="en-US" dirty="0"/>
              <a:t>+1x2</a:t>
            </a:r>
            <a:r>
              <a:rPr lang="en-US" baseline="30000" dirty="0"/>
              <a:t>2</a:t>
            </a:r>
            <a:r>
              <a:rPr lang="en-US" dirty="0"/>
              <a:t>+1x2</a:t>
            </a:r>
            <a:r>
              <a:rPr lang="en-US" baseline="30000" dirty="0"/>
              <a:t>1</a:t>
            </a:r>
            <a:r>
              <a:rPr lang="en-US" dirty="0"/>
              <a:t>+0x2</a:t>
            </a:r>
            <a:r>
              <a:rPr lang="en-US" baseline="30000" dirty="0"/>
              <a:t>0 </a:t>
            </a:r>
            <a:r>
              <a:rPr lang="en-US" dirty="0"/>
              <a:t>=0+0+0+4+2+0=6</a:t>
            </a:r>
          </a:p>
          <a:p>
            <a:pPr marL="0" indent="0">
              <a:buNone/>
            </a:pPr>
            <a:r>
              <a:rPr lang="en-US" dirty="0"/>
              <a:t>(1011)</a:t>
            </a:r>
            <a:r>
              <a:rPr lang="en-US" baseline="-25000" dirty="0"/>
              <a:t>2</a:t>
            </a:r>
            <a:r>
              <a:rPr lang="en-US" dirty="0"/>
              <a:t>=1x2</a:t>
            </a:r>
            <a:r>
              <a:rPr lang="en-US" baseline="30000" dirty="0"/>
              <a:t>3</a:t>
            </a:r>
            <a:r>
              <a:rPr lang="en-US" dirty="0"/>
              <a:t>+0x2</a:t>
            </a:r>
            <a:r>
              <a:rPr lang="en-US" baseline="30000" dirty="0"/>
              <a:t>2</a:t>
            </a:r>
            <a:r>
              <a:rPr lang="en-US" dirty="0"/>
              <a:t>+1x2</a:t>
            </a:r>
            <a:r>
              <a:rPr lang="en-US" baseline="30000" dirty="0"/>
              <a:t>1</a:t>
            </a:r>
            <a:r>
              <a:rPr lang="en-US" dirty="0"/>
              <a:t>+1x2</a:t>
            </a:r>
            <a:r>
              <a:rPr lang="en-US" baseline="30000" dirty="0"/>
              <a:t>0 </a:t>
            </a:r>
            <a:r>
              <a:rPr lang="en-US" dirty="0"/>
              <a:t>=8+0+2+1=11</a:t>
            </a:r>
          </a:p>
          <a:p>
            <a:pPr marL="0" indent="0">
              <a:buNone/>
            </a:pPr>
            <a:r>
              <a:rPr lang="en-US" dirty="0"/>
              <a:t>(100)</a:t>
            </a:r>
            <a:r>
              <a:rPr lang="en-US" baseline="-25000" dirty="0"/>
              <a:t>2</a:t>
            </a:r>
            <a:r>
              <a:rPr lang="en-US" dirty="0"/>
              <a:t>=1x2</a:t>
            </a:r>
            <a:r>
              <a:rPr lang="en-US" baseline="30000" dirty="0"/>
              <a:t>2</a:t>
            </a:r>
            <a:r>
              <a:rPr lang="en-US" dirty="0"/>
              <a:t>+0x2</a:t>
            </a:r>
            <a:r>
              <a:rPr lang="en-US" baseline="30000" dirty="0"/>
              <a:t>1</a:t>
            </a:r>
            <a:r>
              <a:rPr lang="en-US" dirty="0"/>
              <a:t>+0x2</a:t>
            </a:r>
            <a:r>
              <a:rPr lang="en-US" baseline="30000" dirty="0"/>
              <a:t>0 </a:t>
            </a:r>
            <a:r>
              <a:rPr lang="en-US" dirty="0"/>
              <a:t>=4+0+0=4</a:t>
            </a:r>
          </a:p>
          <a:p>
            <a:pPr marL="0" indent="0">
              <a:buNone/>
            </a:pPr>
            <a:r>
              <a:rPr lang="en-US" dirty="0"/>
              <a:t>(01)</a:t>
            </a:r>
            <a:r>
              <a:rPr lang="en-US" baseline="-25000" dirty="0"/>
              <a:t>2</a:t>
            </a:r>
            <a:r>
              <a:rPr lang="en-US" dirty="0"/>
              <a:t>=0x2</a:t>
            </a:r>
            <a:r>
              <a:rPr lang="en-US" baseline="30000" dirty="0"/>
              <a:t>1</a:t>
            </a:r>
            <a:r>
              <a:rPr lang="en-US" dirty="0"/>
              <a:t>+1x2</a:t>
            </a:r>
            <a:r>
              <a:rPr lang="en-US" baseline="30000" dirty="0"/>
              <a:t>0 </a:t>
            </a:r>
            <a:r>
              <a:rPr lang="en-US" dirty="0"/>
              <a:t>=0+1=1</a:t>
            </a:r>
          </a:p>
          <a:p>
            <a:pPr marL="0" indent="0">
              <a:buNone/>
            </a:pPr>
            <a:r>
              <a:rPr lang="en-US" dirty="0"/>
              <a:t>6+11+4+1=22 = (10110)</a:t>
            </a:r>
            <a:r>
              <a:rPr lang="en-US" baseline="-25000" dirty="0"/>
              <a:t>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6B7C3F-7C98-4418-9904-8608931A5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745889"/>
              </p:ext>
            </p:extLst>
          </p:nvPr>
        </p:nvGraphicFramePr>
        <p:xfrm>
          <a:off x="1141412" y="5251909"/>
          <a:ext cx="8771214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61869">
                  <a:extLst>
                    <a:ext uri="{9D8B030D-6E8A-4147-A177-3AD203B41FA5}">
                      <a16:colId xmlns:a16="http://schemas.microsoft.com/office/drawing/2014/main" val="1834712888"/>
                    </a:ext>
                  </a:extLst>
                </a:gridCol>
                <a:gridCol w="1461869">
                  <a:extLst>
                    <a:ext uri="{9D8B030D-6E8A-4147-A177-3AD203B41FA5}">
                      <a16:colId xmlns:a16="http://schemas.microsoft.com/office/drawing/2014/main" val="2074141088"/>
                    </a:ext>
                  </a:extLst>
                </a:gridCol>
                <a:gridCol w="1461869">
                  <a:extLst>
                    <a:ext uri="{9D8B030D-6E8A-4147-A177-3AD203B41FA5}">
                      <a16:colId xmlns:a16="http://schemas.microsoft.com/office/drawing/2014/main" val="3734812599"/>
                    </a:ext>
                  </a:extLst>
                </a:gridCol>
                <a:gridCol w="1461869">
                  <a:extLst>
                    <a:ext uri="{9D8B030D-6E8A-4147-A177-3AD203B41FA5}">
                      <a16:colId xmlns:a16="http://schemas.microsoft.com/office/drawing/2014/main" val="1294971164"/>
                    </a:ext>
                  </a:extLst>
                </a:gridCol>
                <a:gridCol w="1461869">
                  <a:extLst>
                    <a:ext uri="{9D8B030D-6E8A-4147-A177-3AD203B41FA5}">
                      <a16:colId xmlns:a16="http://schemas.microsoft.com/office/drawing/2014/main" val="2063507106"/>
                    </a:ext>
                  </a:extLst>
                </a:gridCol>
                <a:gridCol w="1461869">
                  <a:extLst>
                    <a:ext uri="{9D8B030D-6E8A-4147-A177-3AD203B41FA5}">
                      <a16:colId xmlns:a16="http://schemas.microsoft.com/office/drawing/2014/main" val="4006752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725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:2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176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55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73D7B-63FF-4C83-87F2-10DE185C0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III grupa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0F1CA-EEF1-47F2-B786-0802EF1F0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630017"/>
            <a:ext cx="2383666" cy="204083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Dan 03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7E39C79-5858-42DE-876C-C38EE90BD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835706"/>
              </p:ext>
            </p:extLst>
          </p:nvPr>
        </p:nvGraphicFramePr>
        <p:xfrm>
          <a:off x="1276626" y="2262222"/>
          <a:ext cx="189064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322">
                  <a:extLst>
                    <a:ext uri="{9D8B030D-6E8A-4147-A177-3AD203B41FA5}">
                      <a16:colId xmlns:a16="http://schemas.microsoft.com/office/drawing/2014/main" val="25858868"/>
                    </a:ext>
                  </a:extLst>
                </a:gridCol>
                <a:gridCol w="945322">
                  <a:extLst>
                    <a:ext uri="{9D8B030D-6E8A-4147-A177-3AD203B41FA5}">
                      <a16:colId xmlns:a16="http://schemas.microsoft.com/office/drawing/2014/main" val="1638402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:2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745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353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407463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7A6811E-2B14-498B-89FF-E0F9B9F29D37}"/>
              </a:ext>
            </a:extLst>
          </p:cNvPr>
          <p:cNvSpPr txBox="1">
            <a:spLocks/>
          </p:cNvSpPr>
          <p:nvPr/>
        </p:nvSpPr>
        <p:spPr>
          <a:xfrm>
            <a:off x="1276626" y="3573006"/>
            <a:ext cx="2383666" cy="2040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Mjesec</a:t>
            </a:r>
            <a:r>
              <a:rPr lang="en-US" dirty="0"/>
              <a:t> 09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03433237-366F-453B-85B2-7424339B2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031518"/>
              </p:ext>
            </p:extLst>
          </p:nvPr>
        </p:nvGraphicFramePr>
        <p:xfrm>
          <a:off x="1276626" y="4158683"/>
          <a:ext cx="189064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322">
                  <a:extLst>
                    <a:ext uri="{9D8B030D-6E8A-4147-A177-3AD203B41FA5}">
                      <a16:colId xmlns:a16="http://schemas.microsoft.com/office/drawing/2014/main" val="25858868"/>
                    </a:ext>
                  </a:extLst>
                </a:gridCol>
                <a:gridCol w="945322">
                  <a:extLst>
                    <a:ext uri="{9D8B030D-6E8A-4147-A177-3AD203B41FA5}">
                      <a16:colId xmlns:a16="http://schemas.microsoft.com/office/drawing/2014/main" val="1638402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:2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745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353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407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875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512951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5E3F327D-DA03-4FC4-BE58-F31F8C6E4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985564"/>
              </p:ext>
            </p:extLst>
          </p:nvPr>
        </p:nvGraphicFramePr>
        <p:xfrm>
          <a:off x="4636052" y="1646514"/>
          <a:ext cx="1890644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322">
                  <a:extLst>
                    <a:ext uri="{9D8B030D-6E8A-4147-A177-3AD203B41FA5}">
                      <a16:colId xmlns:a16="http://schemas.microsoft.com/office/drawing/2014/main" val="25858868"/>
                    </a:ext>
                  </a:extLst>
                </a:gridCol>
                <a:gridCol w="945322">
                  <a:extLst>
                    <a:ext uri="{9D8B030D-6E8A-4147-A177-3AD203B41FA5}">
                      <a16:colId xmlns:a16="http://schemas.microsoft.com/office/drawing/2014/main" val="1638402859"/>
                    </a:ext>
                  </a:extLst>
                </a:gridCol>
              </a:tblGrid>
              <a:tr h="336556">
                <a:tc>
                  <a:txBody>
                    <a:bodyPr/>
                    <a:lstStyle/>
                    <a:p>
                      <a:r>
                        <a:rPr lang="en-US" dirty="0"/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:2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745844"/>
                  </a:ext>
                </a:extLst>
              </a:tr>
              <a:tr h="336556">
                <a:tc>
                  <a:txBody>
                    <a:bodyPr/>
                    <a:lstStyle/>
                    <a:p>
                      <a:r>
                        <a:rPr lang="en-US" dirty="0"/>
                        <a:t>1009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230678"/>
                  </a:ext>
                </a:extLst>
              </a:tr>
              <a:tr h="336556">
                <a:tc>
                  <a:txBody>
                    <a:bodyPr/>
                    <a:lstStyle/>
                    <a:p>
                      <a:r>
                        <a:rPr lang="en-US" dirty="0"/>
                        <a:t>504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464743"/>
                  </a:ext>
                </a:extLst>
              </a:tr>
              <a:tr h="336556">
                <a:tc>
                  <a:txBody>
                    <a:bodyPr/>
                    <a:lstStyle/>
                    <a:p>
                      <a:r>
                        <a:rPr lang="en-US" dirty="0"/>
                        <a:t>252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053370"/>
                  </a:ext>
                </a:extLst>
              </a:tr>
              <a:tr h="336556">
                <a:tc>
                  <a:txBody>
                    <a:bodyPr/>
                    <a:lstStyle/>
                    <a:p>
                      <a:r>
                        <a:rPr lang="en-US" dirty="0"/>
                        <a:t>126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845884"/>
                  </a:ext>
                </a:extLst>
              </a:tr>
              <a:tr h="336556">
                <a:tc>
                  <a:txBody>
                    <a:bodyPr/>
                    <a:lstStyle/>
                    <a:p>
                      <a:r>
                        <a:rPr lang="en-US" dirty="0"/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266337"/>
                  </a:ext>
                </a:extLst>
              </a:tr>
              <a:tr h="336556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055359"/>
                  </a:ext>
                </a:extLst>
              </a:tr>
              <a:tr h="336556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500138"/>
                  </a:ext>
                </a:extLst>
              </a:tr>
              <a:tr h="336556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353899"/>
                  </a:ext>
                </a:extLst>
              </a:tr>
              <a:tr h="336556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407463"/>
                  </a:ext>
                </a:extLst>
              </a:tr>
              <a:tr h="33655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875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51295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1F9C40C-32BC-4AFD-A3A3-B664F6044DD9}"/>
              </a:ext>
            </a:extLst>
          </p:cNvPr>
          <p:cNvSpPr txBox="1"/>
          <p:nvPr/>
        </p:nvSpPr>
        <p:spPr>
          <a:xfrm>
            <a:off x="6970644" y="2818482"/>
            <a:ext cx="4293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03/09/2019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E7B10C-0025-4D0D-A938-772BAB69E284}"/>
              </a:ext>
            </a:extLst>
          </p:cNvPr>
          <p:cNvSpPr txBox="1"/>
          <p:nvPr/>
        </p:nvSpPr>
        <p:spPr>
          <a:xfrm>
            <a:off x="6944138" y="3882887"/>
            <a:ext cx="451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11/1001/11111100011</a:t>
            </a:r>
          </a:p>
        </p:txBody>
      </p:sp>
    </p:spTree>
    <p:extLst>
      <p:ext uri="{BB962C8B-B14F-4D97-AF65-F5344CB8AC3E}">
        <p14:creationId xmlns:p14="http://schemas.microsoft.com/office/powerpoint/2010/main" val="402584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E9A36-16DF-4637-84C1-A50343785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BROJNI SISTEMI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5062-8491-4705-8EE0-DDFE54364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91862"/>
            <a:ext cx="9905999" cy="37469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3200" dirty="0"/>
              <a:t>Brojni sistem je formalni matematički sistem za prikazivanje brojeva</a:t>
            </a:r>
          </a:p>
          <a:p>
            <a:pPr marL="0" indent="0">
              <a:buNone/>
            </a:pPr>
            <a:r>
              <a:rPr lang="sr-Latn-RS" sz="3200" dirty="0"/>
              <a:t>Osnovne karakteristike brojnog sistema su: </a:t>
            </a:r>
          </a:p>
          <a:p>
            <a:pPr lvl="1"/>
            <a:r>
              <a:rPr lang="sr-Latn-RS" sz="3200" dirty="0"/>
              <a:t>Skup cifara pomoću kojih zapisujemo broj</a:t>
            </a:r>
          </a:p>
          <a:p>
            <a:pPr lvl="1"/>
            <a:r>
              <a:rPr lang="sr-Latn-RS" sz="3200" dirty="0"/>
              <a:t>Baza (osnova) brojnog sistema – predstavlja broj cifara pomoću kojih možemo zapisati broj</a:t>
            </a:r>
          </a:p>
        </p:txBody>
      </p:sp>
    </p:spTree>
    <p:extLst>
      <p:ext uri="{BB962C8B-B14F-4D97-AF65-F5344CB8AC3E}">
        <p14:creationId xmlns:p14="http://schemas.microsoft.com/office/powerpoint/2010/main" val="306243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52816-952F-4008-A9C6-D1662784A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Brojni sistemi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8D0C9-AC4C-4E27-B4CC-273A1C7CB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17129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2800" spc="600" dirty="0"/>
              <a:t>Koji brojni sistem nam je do sada poznat?</a:t>
            </a:r>
          </a:p>
          <a:p>
            <a:pPr marL="0" indent="0">
              <a:buNone/>
            </a:pPr>
            <a:r>
              <a:rPr lang="sr-Latn-RS" sz="2800" spc="600" dirty="0"/>
              <a:t>Pomoću kojih cifara zapisujemo brojeve?</a:t>
            </a:r>
          </a:p>
          <a:p>
            <a:pPr marL="0" indent="0">
              <a:buNone/>
            </a:pPr>
            <a:r>
              <a:rPr lang="sr-Latn-RS" sz="2800" spc="600" dirty="0"/>
              <a:t>Koliko je tih cifara?</a:t>
            </a:r>
            <a:endParaRPr lang="en-US" sz="2800" spc="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62DFE3F-B186-46C4-8FF8-31AD5B3A97A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41412" y="4091538"/>
                <a:ext cx="9905999" cy="21479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SzPct val="125000"/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sr-Latn-RS" dirty="0"/>
                  <a:t>Dekadni brojni sistem, koristi 10 cifara za zapisivanje broja i to su cifre: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sr-Latn-RS" sz="4000" dirty="0"/>
                  <a:t> 0,1,2,3,4,5,6,7,8,9</a:t>
                </a:r>
                <a:endParaRPr lang="en-US" sz="4000" dirty="0"/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sr-Latn-RS" b="0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3000" b="0" i="1" dirty="0" smtClean="0">
                          <a:latin typeface="Cambria Math" panose="02040503050406030204" pitchFamily="18" charset="0"/>
                        </a:rPr>
                        <m:t>5718=5</m:t>
                      </m:r>
                      <m:r>
                        <a:rPr lang="sr-Latn-RS" sz="3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sr-Latn-RS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sr-Latn-RS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sr-Latn-RS" sz="3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+7×</m:t>
                      </m:r>
                      <m:sSup>
                        <m:sSupPr>
                          <m:ctrlPr>
                            <a:rPr lang="sr-Latn-RS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sr-Latn-RS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RS" sz="3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+1×</m:t>
                      </m:r>
                      <m:sSup>
                        <m:sSupPr>
                          <m:ctrlPr>
                            <a:rPr lang="sr-Latn-RS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sr-Latn-RS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sr-Latn-RS" sz="3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+8×</m:t>
                      </m:r>
                      <m:sSup>
                        <m:sSupPr>
                          <m:ctrlPr>
                            <a:rPr lang="sr-Latn-RS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sr-Latn-RS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62DFE3F-B186-46C4-8FF8-31AD5B3A9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12" y="4091538"/>
                <a:ext cx="9905999" cy="2147944"/>
              </a:xfrm>
              <a:prstGeom prst="rect">
                <a:avLst/>
              </a:prstGeom>
              <a:blipFill>
                <a:blip r:embed="rId2"/>
                <a:stretch>
                  <a:fillRect t="-1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695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1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3BD84-7758-4881-A5E9-62CB1F117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Brojni sistemi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4F8C1E9-23F4-4646-8C62-FC3535D05C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699389"/>
              </p:ext>
            </p:extLst>
          </p:nvPr>
        </p:nvGraphicFramePr>
        <p:xfrm>
          <a:off x="1086678" y="2249487"/>
          <a:ext cx="9647583" cy="35284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58887">
                  <a:extLst>
                    <a:ext uri="{9D8B030D-6E8A-4147-A177-3AD203B41FA5}">
                      <a16:colId xmlns:a16="http://schemas.microsoft.com/office/drawing/2014/main" val="3825078334"/>
                    </a:ext>
                  </a:extLst>
                </a:gridCol>
                <a:gridCol w="2716696">
                  <a:extLst>
                    <a:ext uri="{9D8B030D-6E8A-4147-A177-3AD203B41FA5}">
                      <a16:colId xmlns:a16="http://schemas.microsoft.com/office/drawing/2014/main" val="1051489546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3461884630"/>
                    </a:ext>
                  </a:extLst>
                </a:gridCol>
              </a:tblGrid>
              <a:tr h="705692">
                <a:tc>
                  <a:txBody>
                    <a:bodyPr/>
                    <a:lstStyle/>
                    <a:p>
                      <a:r>
                        <a:rPr lang="sr-Latn-RS" sz="2800" dirty="0">
                          <a:solidFill>
                            <a:sysClr val="windowText" lastClr="000000"/>
                          </a:solidFill>
                        </a:rPr>
                        <a:t>Naziv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800" dirty="0">
                          <a:solidFill>
                            <a:sysClr val="windowText" lastClr="000000"/>
                          </a:solidFill>
                        </a:rPr>
                        <a:t>Osnova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800" dirty="0">
                          <a:solidFill>
                            <a:sysClr val="windowText" lastClr="000000"/>
                          </a:solidFill>
                        </a:rPr>
                        <a:t>Cifre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423420"/>
                  </a:ext>
                </a:extLst>
              </a:tr>
              <a:tr h="705692">
                <a:tc>
                  <a:txBody>
                    <a:bodyPr/>
                    <a:lstStyle/>
                    <a:p>
                      <a:r>
                        <a:rPr lang="sr-Latn-RS" sz="2800" dirty="0">
                          <a:solidFill>
                            <a:sysClr val="windowText" lastClr="000000"/>
                          </a:solidFill>
                        </a:rPr>
                        <a:t>Binarni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8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800" dirty="0">
                          <a:solidFill>
                            <a:sysClr val="windowText" lastClr="000000"/>
                          </a:solidFill>
                        </a:rPr>
                        <a:t>0,1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659737"/>
                  </a:ext>
                </a:extLst>
              </a:tr>
              <a:tr h="705692">
                <a:tc>
                  <a:txBody>
                    <a:bodyPr/>
                    <a:lstStyle/>
                    <a:p>
                      <a:r>
                        <a:rPr lang="sr-Latn-RS" sz="2800" dirty="0">
                          <a:solidFill>
                            <a:sysClr val="windowText" lastClr="000000"/>
                          </a:solidFill>
                        </a:rPr>
                        <a:t>Oktalni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8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800" dirty="0">
                          <a:solidFill>
                            <a:sysClr val="windowText" lastClr="000000"/>
                          </a:solidFill>
                        </a:rPr>
                        <a:t>0,1,2,3,4,5,6,7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673285"/>
                  </a:ext>
                </a:extLst>
              </a:tr>
              <a:tr h="705692">
                <a:tc>
                  <a:txBody>
                    <a:bodyPr/>
                    <a:lstStyle/>
                    <a:p>
                      <a:r>
                        <a:rPr lang="sr-Latn-RS" sz="2800" dirty="0">
                          <a:solidFill>
                            <a:sysClr val="windowText" lastClr="000000"/>
                          </a:solidFill>
                        </a:rPr>
                        <a:t>Dekadni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8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800" dirty="0">
                          <a:solidFill>
                            <a:sysClr val="windowText" lastClr="000000"/>
                          </a:solidFill>
                        </a:rPr>
                        <a:t>0,1,2,3,4,5,6,7,8,9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894658"/>
                  </a:ext>
                </a:extLst>
              </a:tr>
              <a:tr h="705692">
                <a:tc>
                  <a:txBody>
                    <a:bodyPr/>
                    <a:lstStyle/>
                    <a:p>
                      <a:r>
                        <a:rPr lang="sr-Latn-RS" sz="2800" dirty="0">
                          <a:solidFill>
                            <a:sysClr val="windowText" lastClr="000000"/>
                          </a:solidFill>
                        </a:rPr>
                        <a:t>Heksadekadni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8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800" dirty="0">
                          <a:solidFill>
                            <a:sysClr val="windowText" lastClr="000000"/>
                          </a:solidFill>
                        </a:rPr>
                        <a:t>0,1,2,3,4,5,6,7,8,9,A,B,C,D,F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473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88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98CA-E9FC-4BF1-A493-AF31E0A14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Binarni sistem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ADAC1-C420-4A92-AC1B-5550C6BAD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72402"/>
            <a:ext cx="9905999" cy="3895885"/>
          </a:xfrm>
        </p:spPr>
        <p:txBody>
          <a:bodyPr/>
          <a:lstStyle/>
          <a:p>
            <a:pPr marL="0" indent="0">
              <a:buNone/>
            </a:pPr>
            <a:r>
              <a:rPr lang="sr-Latn-RS" dirty="0"/>
              <a:t>Zbog prirode elektronskih kola koja služe za memorisanje podataka, u informatici i elektronici najznačajniju ulogu ima binarni brojni sistem. 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6BDBEC5-EF1E-493D-8B2E-0D60E0E9F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464703"/>
              </p:ext>
            </p:extLst>
          </p:nvPr>
        </p:nvGraphicFramePr>
        <p:xfrm>
          <a:off x="1291845" y="3935600"/>
          <a:ext cx="3494158" cy="2029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079">
                  <a:extLst>
                    <a:ext uri="{9D8B030D-6E8A-4147-A177-3AD203B41FA5}">
                      <a16:colId xmlns:a16="http://schemas.microsoft.com/office/drawing/2014/main" val="3359852041"/>
                    </a:ext>
                  </a:extLst>
                </a:gridCol>
                <a:gridCol w="1747079">
                  <a:extLst>
                    <a:ext uri="{9D8B030D-6E8A-4147-A177-3AD203B41FA5}">
                      <a16:colId xmlns:a16="http://schemas.microsoft.com/office/drawing/2014/main" val="1283122152"/>
                    </a:ext>
                  </a:extLst>
                </a:gridCol>
              </a:tblGrid>
              <a:tr h="676057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/>
                        <a:t>Elektronsko kolo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/>
                        <a:t>Binarna vrijednost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7307602"/>
                  </a:ext>
                </a:extLst>
              </a:tr>
              <a:tr h="664167">
                <a:tc>
                  <a:txBody>
                    <a:bodyPr/>
                    <a:lstStyle/>
                    <a:p>
                      <a:r>
                        <a:rPr lang="sr-Latn-RS" sz="2000" dirty="0"/>
                        <a:t>Ima napona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2202513"/>
                  </a:ext>
                </a:extLst>
              </a:tr>
              <a:tr h="664167">
                <a:tc>
                  <a:txBody>
                    <a:bodyPr/>
                    <a:lstStyle/>
                    <a:p>
                      <a:r>
                        <a:rPr lang="sr-Latn-RS" sz="2000" dirty="0"/>
                        <a:t>Nema napona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362190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50BE571-2930-488B-86D3-23564B5BEE9A}"/>
              </a:ext>
            </a:extLst>
          </p:cNvPr>
          <p:cNvSpPr txBox="1"/>
          <p:nvPr/>
        </p:nvSpPr>
        <p:spPr>
          <a:xfrm>
            <a:off x="6245948" y="3144853"/>
            <a:ext cx="1453564" cy="8565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r-Latn-RS" sz="4000" dirty="0"/>
              <a:t>NARY</a:t>
            </a:r>
            <a:endParaRPr lang="en-US" sz="4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B5699E-0369-4120-93C3-51B53F36B4EC}"/>
              </a:ext>
            </a:extLst>
          </p:cNvPr>
          <p:cNvSpPr txBox="1"/>
          <p:nvPr/>
        </p:nvSpPr>
        <p:spPr>
          <a:xfrm>
            <a:off x="7597853" y="3144306"/>
            <a:ext cx="1139688" cy="8565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r-Latn-RS" sz="4000" dirty="0"/>
              <a:t>DIGI</a:t>
            </a:r>
            <a:endParaRPr lang="en-US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B5C563-E540-4FD1-B975-17AE9F255F90}"/>
              </a:ext>
            </a:extLst>
          </p:cNvPr>
          <p:cNvSpPr txBox="1"/>
          <p:nvPr/>
        </p:nvSpPr>
        <p:spPr>
          <a:xfrm>
            <a:off x="8556730" y="3144853"/>
            <a:ext cx="596346" cy="8565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r-Latn-RS" sz="4000" dirty="0"/>
              <a:t>T</a:t>
            </a:r>
            <a:endParaRPr lang="en-US" sz="4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5DFF30-360A-4A94-BCC5-264EB26D3FC6}"/>
              </a:ext>
            </a:extLst>
          </p:cNvPr>
          <p:cNvSpPr txBox="1"/>
          <p:nvPr/>
        </p:nvSpPr>
        <p:spPr>
          <a:xfrm>
            <a:off x="5809356" y="3144306"/>
            <a:ext cx="618315" cy="8565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r-Latn-RS" sz="4000" dirty="0"/>
              <a:t>BI</a:t>
            </a:r>
            <a:endParaRPr lang="en-US" sz="40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565A5EC-1563-4708-B1B1-E216E398F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426232"/>
              </p:ext>
            </p:extLst>
          </p:nvPr>
        </p:nvGraphicFramePr>
        <p:xfrm>
          <a:off x="5946053" y="4000849"/>
          <a:ext cx="3207023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891">
                  <a:extLst>
                    <a:ext uri="{9D8B030D-6E8A-4147-A177-3AD203B41FA5}">
                      <a16:colId xmlns:a16="http://schemas.microsoft.com/office/drawing/2014/main" val="3775751896"/>
                    </a:ext>
                  </a:extLst>
                </a:gridCol>
                <a:gridCol w="1797132">
                  <a:extLst>
                    <a:ext uri="{9D8B030D-6E8A-4147-A177-3AD203B41FA5}">
                      <a16:colId xmlns:a16="http://schemas.microsoft.com/office/drawing/2014/main" val="1216085871"/>
                    </a:ext>
                  </a:extLst>
                </a:gridCol>
              </a:tblGrid>
              <a:tr h="14960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bita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077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1KB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1024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6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1MB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1024 KB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6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1GB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1024 MB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61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1TB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1024 GB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948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09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96296E-6 L -0.19049 0.000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3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84504-F145-40F2-8C16-EDC6ACE86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/>
              <a:t>Konverzija iz dekadnog brojnog sistema u binarni</a:t>
            </a:r>
            <a:endParaRPr lang="en-US" sz="28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CB30AF4-3EA2-45A2-A1A8-DBADDAFAC1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054112"/>
              </p:ext>
            </p:extLst>
          </p:nvPr>
        </p:nvGraphicFramePr>
        <p:xfrm>
          <a:off x="2260529" y="1851429"/>
          <a:ext cx="2147698" cy="367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849">
                  <a:extLst>
                    <a:ext uri="{9D8B030D-6E8A-4147-A177-3AD203B41FA5}">
                      <a16:colId xmlns:a16="http://schemas.microsoft.com/office/drawing/2014/main" val="3144676419"/>
                    </a:ext>
                  </a:extLst>
                </a:gridCol>
                <a:gridCol w="1073849">
                  <a:extLst>
                    <a:ext uri="{9D8B030D-6E8A-4147-A177-3AD203B41FA5}">
                      <a16:colId xmlns:a16="http://schemas.microsoft.com/office/drawing/2014/main" val="249677724"/>
                    </a:ext>
                  </a:extLst>
                </a:gridCol>
              </a:tblGrid>
              <a:tr h="524464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46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:2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62739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23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24737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11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756862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89296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289876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90254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743481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5396FFF-B7EB-42E7-8720-F5C09EC25426}"/>
              </a:ext>
            </a:extLst>
          </p:cNvPr>
          <p:cNvCxnSpPr>
            <a:cxnSpLocks/>
          </p:cNvCxnSpPr>
          <p:nvPr/>
        </p:nvCxnSpPr>
        <p:spPr>
          <a:xfrm flipV="1">
            <a:off x="4577176" y="2837793"/>
            <a:ext cx="0" cy="2688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90FC5F-4974-46C7-82C7-0AB29C3AAD5F}"/>
                  </a:ext>
                </a:extLst>
              </p:cNvPr>
              <p:cNvSpPr txBox="1"/>
              <p:nvPr/>
            </p:nvSpPr>
            <p:spPr>
              <a:xfrm>
                <a:off x="6459942" y="3674673"/>
                <a:ext cx="264766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(46)</m:t>
                          </m:r>
                        </m:e>
                        <m:sub>
                          <m:r>
                            <a:rPr lang="sr-Latn-R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sr-Latn-R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R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(101110)</m:t>
                          </m:r>
                        </m:e>
                        <m:sub>
                          <m:r>
                            <a:rPr lang="sr-Latn-R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90FC5F-4974-46C7-82C7-0AB29C3AAD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942" y="3674673"/>
                <a:ext cx="2647666" cy="369332"/>
              </a:xfrm>
              <a:prstGeom prst="rect">
                <a:avLst/>
              </a:prstGeom>
              <a:blipFill>
                <a:blip r:embed="rId2"/>
                <a:stretch>
                  <a:fillRect l="-4147" r="-1152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59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B61E4-7607-4A8D-8F1E-A795009EB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800" dirty="0">
                <a:solidFill>
                  <a:prstClr val="white"/>
                </a:solidFill>
              </a:rPr>
              <a:t>Konverzija iz binarnog brojnog sistema u dekadni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A490DE-780C-4A40-BB95-A3EF010AD4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6386" y="2249487"/>
                <a:ext cx="10783614" cy="354171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R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R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(101110)</m:t>
                        </m:r>
                      </m:e>
                      <m:sub>
                        <m:r>
                          <a:rPr lang="sr-Latn-R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R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=1</m:t>
                    </m:r>
                    <m:r>
                      <a:rPr lang="sr-Latn-R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sr-Latn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sr-Latn-R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sr-Latn-RS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 sz="280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sr-Latn-R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sr-Latn-R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sr-Latn-R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sr-Latn-RS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sr-Latn-R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sr-Latn-R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sr-Latn-R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sr-Latn-RS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sr-Latn-R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sr-Latn-R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R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sr-Latn-RS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sr-Latn-R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sr-Latn-R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sr-Latn-R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sr-Latn-R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sr-Latn-R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sr-Latn-R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sr-Latn-R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==32+0+8+4+2+0=46</m:t>
                    </m:r>
                  </m:oMath>
                </a14:m>
                <a:endParaRPr lang="sr-Latn-RS" sz="2800" b="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A490DE-780C-4A40-BB95-A3EF010AD4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386" y="2249487"/>
                <a:ext cx="10783614" cy="354171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79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B2227-DE80-44F8-97C8-2460EF7DF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205552"/>
          </a:xfrm>
        </p:spPr>
        <p:txBody>
          <a:bodyPr/>
          <a:lstStyle/>
          <a:p>
            <a:r>
              <a:rPr lang="sr-Latn-RS" dirty="0"/>
              <a:t>ZADAci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4E1E8-DF12-45AC-83B7-C37AEC0BF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0" y="2060314"/>
            <a:ext cx="3196899" cy="685800"/>
          </a:xfrm>
        </p:spPr>
        <p:txBody>
          <a:bodyPr/>
          <a:lstStyle/>
          <a:p>
            <a:r>
              <a:rPr lang="sr-Latn-RS" dirty="0">
                <a:solidFill>
                  <a:srgbClr val="FFFF00"/>
                </a:solidFill>
              </a:rPr>
              <a:t>I grupa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325C7-15B7-425A-BF22-921955BA8E23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27918" y="2988104"/>
            <a:ext cx="3208735" cy="3257124"/>
          </a:xfrm>
        </p:spPr>
        <p:txBody>
          <a:bodyPr>
            <a:normAutofit/>
          </a:bodyPr>
          <a:lstStyle/>
          <a:p>
            <a:r>
              <a:rPr lang="sr-Latn-RS" sz="2400" dirty="0">
                <a:solidFill>
                  <a:srgbClr val="FFFF00"/>
                </a:solidFill>
              </a:rPr>
              <a:t>Ilustrovati časovnik sa brojevima zapisanim u binarnom obliku.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195416-C1FE-417E-9E68-780BD73F54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14766" y="2063486"/>
            <a:ext cx="3184385" cy="685800"/>
          </a:xfrm>
        </p:spPr>
        <p:txBody>
          <a:bodyPr/>
          <a:lstStyle/>
          <a:p>
            <a:r>
              <a:rPr lang="sr-Latn-RS" dirty="0">
                <a:solidFill>
                  <a:srgbClr val="FF0000"/>
                </a:solidFill>
              </a:rPr>
              <a:t>II grupa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3A9515F-500B-41F1-B6CE-6F6F7E586048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504213" y="2991276"/>
            <a:ext cx="3195830" cy="3257124"/>
          </a:xfrm>
        </p:spPr>
        <p:txBody>
          <a:bodyPr>
            <a:normAutofit/>
          </a:bodyPr>
          <a:lstStyle/>
          <a:p>
            <a:r>
              <a:rPr lang="sr-Latn-RS" sz="2000" dirty="0">
                <a:solidFill>
                  <a:srgbClr val="FF0000"/>
                </a:solidFill>
              </a:rPr>
              <a:t>Brojeve </a:t>
            </a:r>
          </a:p>
          <a:p>
            <a:r>
              <a:rPr lang="sr-Latn-RS" sz="2000" dirty="0">
                <a:solidFill>
                  <a:srgbClr val="FF0000"/>
                </a:solidFill>
              </a:rPr>
              <a:t>000110, 1011, 100 i 01 konvertovati u dekadni brojni sistem. Sabrati date brojeve i dobijeni zbir pretvoriti u binarni oblik.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712DE5-DFBC-4F2C-8464-9F0DFC1533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52442" y="2060314"/>
            <a:ext cx="3194968" cy="685800"/>
          </a:xfrm>
        </p:spPr>
        <p:txBody>
          <a:bodyPr/>
          <a:lstStyle/>
          <a:p>
            <a:r>
              <a:rPr lang="sr-Latn-R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III grupa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F6C086C-3C41-4381-A41B-16DDAC255062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852442" y="2988104"/>
            <a:ext cx="3194968" cy="3257124"/>
          </a:xfrm>
        </p:spPr>
        <p:txBody>
          <a:bodyPr/>
          <a:lstStyle/>
          <a:p>
            <a:r>
              <a:rPr lang="sr-Latn-R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Današnji datum u obliku dan/mjesec/godina zapisati pomoću binarnog brojevnog sitema</a:t>
            </a:r>
            <a:r>
              <a:rPr lang="sr-Latn-R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0899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069-7050-4569-BF12-B315ED39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 grupa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C2ECF-BED3-4A86-A899-F9BC3631E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7EEDCD0-038F-4A0D-859A-CF46EF5F75DE}"/>
              </a:ext>
            </a:extLst>
          </p:cNvPr>
          <p:cNvSpPr/>
          <p:nvPr/>
        </p:nvSpPr>
        <p:spPr>
          <a:xfrm>
            <a:off x="3329959" y="1349421"/>
            <a:ext cx="5677469" cy="4698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FC1027-1E7C-4FAC-B0AF-4564A810E136}"/>
              </a:ext>
            </a:extLst>
          </p:cNvPr>
          <p:cNvSpPr/>
          <p:nvPr/>
        </p:nvSpPr>
        <p:spPr>
          <a:xfrm>
            <a:off x="7906081" y="2539248"/>
            <a:ext cx="1011873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F4984-5DDC-4A49-AAF8-4D49964B2FED}"/>
              </a:ext>
            </a:extLst>
          </p:cNvPr>
          <p:cNvSpPr/>
          <p:nvPr/>
        </p:nvSpPr>
        <p:spPr>
          <a:xfrm>
            <a:off x="7360322" y="1730602"/>
            <a:ext cx="785696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32EDBD-DE7F-4511-98B0-680465CCE57D}"/>
              </a:ext>
            </a:extLst>
          </p:cNvPr>
          <p:cNvSpPr/>
          <p:nvPr/>
        </p:nvSpPr>
        <p:spPr>
          <a:xfrm>
            <a:off x="8088043" y="3402795"/>
            <a:ext cx="1011873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11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C509CE-5A4E-44DE-8161-1E5CE0AF1A36}"/>
              </a:ext>
            </a:extLst>
          </p:cNvPr>
          <p:cNvSpPr/>
          <p:nvPr/>
        </p:nvSpPr>
        <p:spPr>
          <a:xfrm>
            <a:off x="7429818" y="4289044"/>
            <a:ext cx="1305796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100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4A299D-39DB-4303-B02A-378C347E56B2}"/>
              </a:ext>
            </a:extLst>
          </p:cNvPr>
          <p:cNvSpPr/>
          <p:nvPr/>
        </p:nvSpPr>
        <p:spPr>
          <a:xfrm>
            <a:off x="6757836" y="4984436"/>
            <a:ext cx="1305796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101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5A63D8-6718-424B-BA6F-8C6FFC212EC1}"/>
              </a:ext>
            </a:extLst>
          </p:cNvPr>
          <p:cNvSpPr/>
          <p:nvPr/>
        </p:nvSpPr>
        <p:spPr>
          <a:xfrm>
            <a:off x="5543859" y="5315777"/>
            <a:ext cx="1305796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110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FF2E9C-7864-4B32-AB10-0B8988C14F40}"/>
              </a:ext>
            </a:extLst>
          </p:cNvPr>
          <p:cNvSpPr/>
          <p:nvPr/>
        </p:nvSpPr>
        <p:spPr>
          <a:xfrm>
            <a:off x="4331471" y="4984436"/>
            <a:ext cx="1305796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111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458194-5B1C-457E-AF9F-9CB0636DD66E}"/>
              </a:ext>
            </a:extLst>
          </p:cNvPr>
          <p:cNvSpPr/>
          <p:nvPr/>
        </p:nvSpPr>
        <p:spPr>
          <a:xfrm>
            <a:off x="3458051" y="4230935"/>
            <a:ext cx="1668312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1000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B1A8FA-7FB1-4FCD-A021-E64452A498AB}"/>
              </a:ext>
            </a:extLst>
          </p:cNvPr>
          <p:cNvSpPr/>
          <p:nvPr/>
        </p:nvSpPr>
        <p:spPr>
          <a:xfrm>
            <a:off x="3190022" y="3330706"/>
            <a:ext cx="1668312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1001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3DE919-5663-4005-B460-982886F0A3F1}"/>
              </a:ext>
            </a:extLst>
          </p:cNvPr>
          <p:cNvSpPr/>
          <p:nvPr/>
        </p:nvSpPr>
        <p:spPr>
          <a:xfrm>
            <a:off x="3412353" y="2599114"/>
            <a:ext cx="1668312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1010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04393E-705D-4F43-A7FA-C0F7331F3EE4}"/>
              </a:ext>
            </a:extLst>
          </p:cNvPr>
          <p:cNvSpPr/>
          <p:nvPr/>
        </p:nvSpPr>
        <p:spPr>
          <a:xfrm>
            <a:off x="4078760" y="1817649"/>
            <a:ext cx="1668312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1011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BAA77E-EFA1-4E75-AEE3-251D7F1F38F9}"/>
              </a:ext>
            </a:extLst>
          </p:cNvPr>
          <p:cNvSpPr/>
          <p:nvPr/>
        </p:nvSpPr>
        <p:spPr>
          <a:xfrm>
            <a:off x="5362601" y="1278790"/>
            <a:ext cx="1668312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1100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D41E2E8B-59AA-4B43-9C28-AAC6FFEF1AA1}"/>
              </a:ext>
            </a:extLst>
          </p:cNvPr>
          <p:cNvSpPr/>
          <p:nvPr/>
        </p:nvSpPr>
        <p:spPr>
          <a:xfrm>
            <a:off x="5973439" y="2097088"/>
            <a:ext cx="236292" cy="1601455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Arrow: Up 17">
            <a:extLst>
              <a:ext uri="{FF2B5EF4-FFF2-40B4-BE49-F238E27FC236}">
                <a16:creationId xmlns:a16="http://schemas.microsoft.com/office/drawing/2014/main" id="{F0F28272-9382-418E-A83A-5C829869D4FB}"/>
              </a:ext>
            </a:extLst>
          </p:cNvPr>
          <p:cNvSpPr/>
          <p:nvPr/>
        </p:nvSpPr>
        <p:spPr>
          <a:xfrm rot="5400000">
            <a:off x="6645084" y="2926305"/>
            <a:ext cx="476034" cy="1668312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525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164</TotalTime>
  <Words>392</Words>
  <Application>Microsoft Office PowerPoint</Application>
  <PresentationFormat>Widescreen</PresentationFormat>
  <Paragraphs>157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Tw Cen MT</vt:lpstr>
      <vt:lpstr>Circuit</vt:lpstr>
      <vt:lpstr>BROJNI SISTEMI</vt:lpstr>
      <vt:lpstr>BROJNI SISTEMI</vt:lpstr>
      <vt:lpstr>Brojni sistemi</vt:lpstr>
      <vt:lpstr>Brojni sistemi</vt:lpstr>
      <vt:lpstr>Binarni sistem</vt:lpstr>
      <vt:lpstr>Konverzija iz dekadnog brojnog sistema u binarni</vt:lpstr>
      <vt:lpstr>Konverzija iz binarnog brojnog sistema u dekadni</vt:lpstr>
      <vt:lpstr>ZADAci</vt:lpstr>
      <vt:lpstr>I grupa</vt:lpstr>
      <vt:lpstr>II grupa</vt:lpstr>
      <vt:lpstr>III grupa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BROJNI SISTEMI</dc:title>
  <dc:creator>Snezana Kerndl</dc:creator>
  <cp:lastModifiedBy>Snezana Kerndl</cp:lastModifiedBy>
  <cp:revision>22</cp:revision>
  <dcterms:created xsi:type="dcterms:W3CDTF">2019-09-02T22:02:33Z</dcterms:created>
  <dcterms:modified xsi:type="dcterms:W3CDTF">2019-09-02T22:39:41Z</dcterms:modified>
</cp:coreProperties>
</file>