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5" r:id="rId13"/>
    <p:sldId id="266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8" autoAdjust="0"/>
    <p:restoredTop sz="94660"/>
  </p:normalViewPr>
  <p:slideViewPr>
    <p:cSldViewPr>
      <p:cViewPr varScale="1">
        <p:scale>
          <a:sx n="72" d="100"/>
          <a:sy n="72" d="100"/>
        </p:scale>
        <p:origin x="130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>
            <a:extLst>
              <a:ext uri="{FF2B5EF4-FFF2-40B4-BE49-F238E27FC236}">
                <a16:creationId xmlns:a16="http://schemas.microsoft.com/office/drawing/2014/main" id="{BCC54979-477F-4B09-A2B2-99520E17A376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81A63BF3-1E78-42F5-8735-25E0E8E63745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29">
            <a:extLst>
              <a:ext uri="{FF2B5EF4-FFF2-40B4-BE49-F238E27FC236}">
                <a16:creationId xmlns:a16="http://schemas.microsoft.com/office/drawing/2014/main" id="{65FA1638-DEA4-4E58-BA5E-34FAD3000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3877E-5CA4-4AB2-BB67-B4881116B037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7" name="Footer Placeholder 18">
            <a:extLst>
              <a:ext uri="{FF2B5EF4-FFF2-40B4-BE49-F238E27FC236}">
                <a16:creationId xmlns:a16="http://schemas.microsoft.com/office/drawing/2014/main" id="{36D96342-43E6-4578-980E-F4197916D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>
            <a:extLst>
              <a:ext uri="{FF2B5EF4-FFF2-40B4-BE49-F238E27FC236}">
                <a16:creationId xmlns:a16="http://schemas.microsoft.com/office/drawing/2014/main" id="{06F470DA-4B12-4FC7-B3A8-DB8AE6E1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E6036-D455-40A4-AC5F-3A705B2B0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912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005E8574-03A8-445B-AEDF-B8DA4DAA1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1E3AD-2A29-4DDF-8C23-006C14EC020E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BD95597B-47EE-46E7-9A8B-162D484FE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F3DC723-2F3B-4C0C-8E7A-A25F2242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F22B4-6549-46D6-84E5-EA8E3A8432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79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8C567D4B-765B-4E3B-9696-DC89E552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44185-9407-4F3D-B765-438C01AA95A8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73EBC63-7BE2-445B-A9FA-57EABFAC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3CA9FE29-4814-433A-9F44-E9042C086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E3862-C522-4F06-AD47-EE3A5F2CFA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94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07248CE9-ECD4-4ED8-9C8A-E4FADFAA3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A206E-9DD6-4CF9-87FB-6B47909368A5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9C56378-BABD-4AD9-A6AC-54F85BB92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04F3598-A431-41DB-BF93-2374923A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D6B24-111A-4FA5-B460-6D3B54CABE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41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>
            <a:extLst>
              <a:ext uri="{FF2B5EF4-FFF2-40B4-BE49-F238E27FC236}">
                <a16:creationId xmlns:a16="http://schemas.microsoft.com/office/drawing/2014/main" id="{80AF3D85-7EC2-47D5-9463-E93E7412E249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793B5894-F68E-429B-8B08-DF6E3671781A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9FFC42C-F95E-4876-A13A-5BC63A85E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CD344-D306-4B68-BE52-74AEE43F6AA2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7CB42CD-8113-457D-82F8-9BE18863F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AA445C2-667C-43F6-B8A5-2C28B063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82374-6EA4-471D-9D67-2533A8946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582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DA62E179-4664-488F-B26A-EDD7688E8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48005-4410-42AE-9851-E6660D1A0386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168201D5-C4A5-4953-AAB3-9511E24C9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1B2F4330-737D-4F65-B7E2-E05B6DE95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5BD8E-21F7-4B0B-8FA4-A07E3BAECB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DF0A5F-178B-463D-A274-23747D737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51D8-19D9-484B-9EE2-58175C7971A0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EC9A12-72CF-48E0-8A22-C72B938D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D92A69-43F0-4EAB-BB2A-F07D6FA39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E45AF-8EC8-4A0B-A357-C9BFEE44C2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12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3448CF71-1643-4337-AD46-AF019905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8EA11-92E4-44FF-B928-ADB33B19A02B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57068637-279E-4CFD-8060-32537DCF4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A401F414-F6D8-4A8A-81A2-1F0EC8A30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07642-9D3B-4D43-BADF-50D1A73A82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61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7E46BE77-4FA1-44A0-BA96-FC32A274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B1FC7-20C3-48DB-B062-207286C9EB73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88A4C928-8B0D-41A9-B0A8-8F56F3AA2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0C86A3D3-D259-4094-9552-62A1377B4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0EDB6-E6F2-405D-80B3-478E99D182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86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34937-166B-491B-9137-AEA3023F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95CF7-057C-4ADF-8994-44BADD492C4E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DC618-E35F-487A-9CD6-156E4FEC1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FE3C1-B7CB-48BB-B0D6-AFE15FE91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4587A58B-BE9F-46FD-AC64-2BBD249B1C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41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20C37-5795-4F7E-A2C6-824477D63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E6143-4E11-4EE3-92E3-23092BCF1421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EB56F-8B1C-4704-8564-F5301E2CB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15B41-B1BA-4518-B41D-469A07CD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E6C37-6D82-42D6-83A6-37C41963AE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4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1D1172E4-1697-4681-85F5-914948FB4594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F5E39F4-14A0-4134-917F-9AA573F4C410}"/>
              </a:ext>
            </a:extLst>
          </p:cNvPr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A10F13B0-AC0A-44B2-8F27-D960B1FEDB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487A40AE-AC74-4779-BABE-A204D13C43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93D4315-FF2A-41DF-BA6D-752450C4B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AE5661-7E93-4510-B5E5-065459378429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550F0A99-654A-4557-8C64-AD2C95B6C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C5BCA6C-4911-4042-80D0-B5D45A4C0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fld id="{3C6BFE49-AFB9-4791-9A8B-040A00E19F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84" r:id="rId3"/>
    <p:sldLayoutId id="2147483678" r:id="rId4"/>
    <p:sldLayoutId id="2147483685" r:id="rId5"/>
    <p:sldLayoutId id="2147483679" r:id="rId6"/>
    <p:sldLayoutId id="2147483680" r:id="rId7"/>
    <p:sldLayoutId id="2147483686" r:id="rId8"/>
    <p:sldLayoutId id="2147483687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BFD3B-AA50-4C63-A5FC-57F6A83F63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ME">
                <a:latin typeface="Gill Sans Ultra Bold" pitchFamily="34" charset="0"/>
              </a:rPr>
              <a:t>MALWARE</a:t>
            </a:r>
          </a:p>
        </p:txBody>
      </p:sp>
      <p:sp>
        <p:nvSpPr>
          <p:cNvPr id="7171" name="Subtitle 2">
            <a:extLst>
              <a:ext uri="{FF2B5EF4-FFF2-40B4-BE49-F238E27FC236}">
                <a16:creationId xmlns:a16="http://schemas.microsoft.com/office/drawing/2014/main" id="{374DA537-178E-4151-835B-8E806B9DA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r>
              <a:rPr lang="sr-Latn-ME" altLang="en-US"/>
              <a:t>Zlonamjerni softver i kako se zaštititi</a:t>
            </a:r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A6D37FBA-CFA8-4EDF-B335-3F3ED69C4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298825"/>
            <a:ext cx="42862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2CD8606C-4407-4458-9EFE-C29EEC005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altLang="en-US"/>
              <a:t>ADWARE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E06F620F-50A5-487B-B848-3F18CC4DC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ME" alt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59FE4B6-9D50-42D7-BD77-49AA26770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7488237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F5B9E012-4B63-4820-8A5A-E4092FE48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altLang="en-US"/>
              <a:t>ROOTKIT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15CD8-9F32-4B5A-985D-DA17290B7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r-Latn-ME" dirty="0"/>
              <a:t>Rutkit je program koji nekome omogućava stalni pristup vašem računaru dok se pri tome skriva od administratora jer izgleda kao da je neka standardna alatka operativnog sistema.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r-Latn-ME" dirty="0"/>
              <a:t>Haker instalira rutkit prilikom direktnog administratorskog pristupa računaru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r-Latn-ME" dirty="0"/>
              <a:t>Rutkit omogućava hakeru potpunu kontrolu nad računarom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r-Latn-ME" dirty="0"/>
              <a:t>Smatra se najnaprednijim malverom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r-Latn-ME" dirty="0"/>
              <a:t>Teško se otkriva i dokazuje njegovo prisustvo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r-Latn-ME" dirty="0"/>
              <a:t>Uklanjanje je gotovo nemoguće i najčešće je jedini način reinstalacija operativnog sistema</a:t>
            </a: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F800F1C1-68F8-4595-BFB3-11DC6D003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668" y="0"/>
            <a:ext cx="2376264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391754F-4603-4617-90F8-A3508765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altLang="en-US" dirty="0"/>
              <a:t>BROWSER HIJACKER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7596-3CBF-4DB9-AD93-1B159928B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r-Latn-ME" altLang="en-US" sz="2500" dirty="0"/>
              <a:t>HIJACKER= razbojnik, otmičar, terorista</a:t>
            </a:r>
          </a:p>
          <a:p>
            <a:pPr>
              <a:lnSpc>
                <a:spcPct val="80000"/>
              </a:lnSpc>
            </a:pPr>
            <a:r>
              <a:rPr lang="sr-Latn-ME" altLang="en-US" sz="2500" dirty="0"/>
              <a:t>Program koji napada web browser i mijenja njegova podešavanja tako da vrši redirekciju (preusmjeravanje) sa web adresa koje korisnik otkuca na određeni (ciljni) web sajt koji korisnik nije imao namjeru da posjeti. </a:t>
            </a:r>
          </a:p>
          <a:p>
            <a:pPr>
              <a:lnSpc>
                <a:spcPct val="80000"/>
              </a:lnSpc>
            </a:pPr>
            <a:r>
              <a:rPr lang="sr-Latn-ME" altLang="en-US" sz="2500" dirty="0"/>
              <a:t>Većina hijacker-a promijeni početnu stranicu (home page) ili alate za pretragu (search pages).</a:t>
            </a:r>
          </a:p>
          <a:p>
            <a:pPr>
              <a:lnSpc>
                <a:spcPct val="80000"/>
              </a:lnSpc>
            </a:pPr>
            <a:r>
              <a:rPr lang="sr-Latn-ME" altLang="en-US" sz="2500" dirty="0"/>
              <a:t>Web sajt koji se otvara pomoću ovog programa može da prikuplja informacije o računaru čiji je browser napadnut, a može i da sadrži reklame koje plasira korisniku napadnutog browsera</a:t>
            </a:r>
          </a:p>
          <a:p>
            <a:pPr>
              <a:lnSpc>
                <a:spcPct val="80000"/>
              </a:lnSpc>
            </a:pPr>
            <a:endParaRPr lang="sr-Latn-ME" altLang="en-US" sz="2100" dirty="0"/>
          </a:p>
          <a:p>
            <a:pPr>
              <a:lnSpc>
                <a:spcPct val="80000"/>
              </a:lnSpc>
            </a:pPr>
            <a:endParaRPr lang="sr-Latn-ME" altLang="en-US" sz="2100" dirty="0"/>
          </a:p>
          <a:p>
            <a:pPr>
              <a:lnSpc>
                <a:spcPct val="80000"/>
              </a:lnSpc>
            </a:pPr>
            <a:endParaRPr lang="sr-Latn-ME" altLang="en-US" sz="21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82069A5F-E5CC-41AC-849D-96A3252D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832" y="306388"/>
            <a:ext cx="7467600" cy="1143000"/>
          </a:xfrm>
        </p:spPr>
        <p:txBody>
          <a:bodyPr/>
          <a:lstStyle/>
          <a:p>
            <a:r>
              <a:rPr lang="sr-Latn-ME" altLang="en-US" dirty="0"/>
              <a:t>PREVENCIJA I ZAŠTITA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4CF2F-9BEF-4DCB-9384-E6DE6E35E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194300" cy="48529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r-Latn-ME" altLang="en-US" sz="3200" dirty="0"/>
              <a:t>Antivirus programi – softver koji pruža zaštitu, otkrivanje  i uklanjanje malware-a. Postoje besplatni antivirus programi, kao i oni koji se plaćaju.</a:t>
            </a:r>
          </a:p>
          <a:p>
            <a:pPr>
              <a:lnSpc>
                <a:spcPct val="80000"/>
              </a:lnSpc>
            </a:pPr>
            <a:r>
              <a:rPr lang="sr-Latn-ME" altLang="en-US" sz="3200" dirty="0"/>
              <a:t>Firewall (vatreni zid) – Služi da spriječi neovlašteni pristup računaru</a:t>
            </a:r>
          </a:p>
        </p:txBody>
      </p:sp>
      <p:pic>
        <p:nvPicPr>
          <p:cNvPr id="18437" name="Picture 3">
            <a:extLst>
              <a:ext uri="{FF2B5EF4-FFF2-40B4-BE49-F238E27FC236}">
                <a16:creationId xmlns:a16="http://schemas.microsoft.com/office/drawing/2014/main" id="{8C2E4D4F-3254-4B98-B611-C0DA34153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839" y="4081735"/>
            <a:ext cx="2587625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 descr="Rezultat slika za antivirus software">
            <a:extLst>
              <a:ext uri="{FF2B5EF4-FFF2-40B4-BE49-F238E27FC236}">
                <a16:creationId xmlns:a16="http://schemas.microsoft.com/office/drawing/2014/main" id="{E849DF28-CE51-477C-9584-72D6B993D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839" y="1724025"/>
            <a:ext cx="2676525" cy="199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5CEE3B-5217-43DA-89A1-9D83A2C08CAA}"/>
              </a:ext>
            </a:extLst>
          </p:cNvPr>
          <p:cNvSpPr/>
          <p:nvPr/>
        </p:nvSpPr>
        <p:spPr>
          <a:xfrm>
            <a:off x="246049" y="332656"/>
            <a:ext cx="8568952" cy="6380319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Najpoznatiji antivirus programi koji su besplatni: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R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Avast Free antivirus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Avira Free antivirus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AVG Antivirus Free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Bitdefender Antivirus Free edition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Panda Free Antivirus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5CEE3B-5217-43DA-89A1-9D83A2C08CAA}"/>
              </a:ext>
            </a:extLst>
          </p:cNvPr>
          <p:cNvSpPr/>
          <p:nvPr/>
        </p:nvSpPr>
        <p:spPr>
          <a:xfrm>
            <a:off x="246049" y="332656"/>
            <a:ext cx="8568952" cy="6380319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Najpoznatiji antivirus programi koji se plaćaju: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R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Avast Pro antivirus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ESET NOD32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Kaspersky Antivirus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Bitdefender Antivirus Plus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Panda Free Antivirus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Symantec Norton Antivirus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009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634CE-BC26-40EA-9C8F-001CD9C0D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Pravila za antivirus programe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98BD7-07C3-4BA2-8C55-2F1CD8F84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525963"/>
          </a:xfrm>
        </p:spPr>
        <p:txBody>
          <a:bodyPr>
            <a:normAutofit fontScale="85000" lnSpcReduction="20000"/>
          </a:bodyPr>
          <a:lstStyle/>
          <a:p>
            <a:r>
              <a:rPr lang="sr-Latn-RS" dirty="0"/>
              <a:t>Najbolje je instalirati jedan antivirus program, jer više antivirus programa previše opterećuju sistem i smetaju jedan drugom</a:t>
            </a:r>
          </a:p>
          <a:p>
            <a:r>
              <a:rPr lang="sr-Latn-RS" dirty="0"/>
              <a:t>Antivirus program mora redovno da se ažurira (update). Postoje dvije vrste ažuriranja kod antivirusa: ažuriranje samog softvera i ažuriranje podataka o virusima (virus database)</a:t>
            </a:r>
          </a:p>
          <a:p>
            <a:r>
              <a:rPr lang="sr-Latn-RS" dirty="0"/>
              <a:t>Kad se priključi fleš memorija ili skine neki fajl sa interneta,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sr-Latn-RS" dirty="0"/>
              <a:t>odmah </a:t>
            </a:r>
            <a:r>
              <a:rPr lang="en-US" dirty="0" err="1"/>
              <a:t>skenirati</a:t>
            </a:r>
            <a:r>
              <a:rPr lang="en-US" dirty="0"/>
              <a:t> </a:t>
            </a:r>
            <a:r>
              <a:rPr lang="sr-Latn-RS" dirty="0"/>
              <a:t>pomoću antivirus programa</a:t>
            </a:r>
          </a:p>
          <a:p>
            <a:r>
              <a:rPr lang="sr-Latn-RS" dirty="0"/>
              <a:t>Voditi računa o sadržajima koje pregledamo na internetu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o </a:t>
            </a:r>
            <a:r>
              <a:rPr lang="en-US" dirty="0" err="1"/>
              <a:t>linkovima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pratimo</a:t>
            </a:r>
            <a:endParaRPr lang="sr-Latn-RS" dirty="0"/>
          </a:p>
          <a:p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41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634CE-BC26-40EA-9C8F-001CD9C0D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Pravila za antivirus programe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98BD7-07C3-4BA2-8C55-2F1CD8F84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Izbjegavati</a:t>
            </a:r>
            <a:r>
              <a:rPr lang="en-US" dirty="0"/>
              <a:t> </a:t>
            </a:r>
            <a:r>
              <a:rPr lang="sr-Latn-RS" dirty="0"/>
              <a:t>preuzimanje igrica i programa jer to vrlo često se preuzme i virus</a:t>
            </a:r>
          </a:p>
          <a:p>
            <a:r>
              <a:rPr lang="sr-Latn-RS" dirty="0"/>
              <a:t>Na sumnjivim stranicama ne ostavljati svoje podatke</a:t>
            </a:r>
          </a:p>
          <a:p>
            <a:r>
              <a:rPr lang="sr-Latn-RS" dirty="0"/>
              <a:t>Ne otvarati e-mailove od nepoznatih i sumnjivih pošiljalaca</a:t>
            </a:r>
          </a:p>
          <a:p>
            <a:r>
              <a:rPr lang="sr-Latn-RS"/>
              <a:t>Na internetu postoje zlonamjerni programi koji se reklamiraju kao antivirus programi, a u stvari napadaju kompjuter dok se pretvaraju da čiste naš sistem od virusa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2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80C0191-E02A-4998-9166-EF9215E54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altLang="en-US"/>
              <a:t>Pojam i definicija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D55A8-10D8-4ADF-B50F-40B34639C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r-Latn-ME" dirty="0"/>
              <a:t>Riječ</a:t>
            </a:r>
            <a:r>
              <a:rPr lang="sr-Latn-ME" b="1" dirty="0"/>
              <a:t> </a:t>
            </a:r>
            <a:r>
              <a:rPr lang="sr-Latn-ME" b="1" dirty="0">
                <a:solidFill>
                  <a:srgbClr val="FF0000"/>
                </a:solidFill>
              </a:rPr>
              <a:t>Malware</a:t>
            </a:r>
            <a:r>
              <a:rPr lang="sr-Latn-ME" dirty="0"/>
              <a:t> nastala je spajanjem riječi </a:t>
            </a:r>
            <a:r>
              <a:rPr lang="sr-Latn-ME" b="1" dirty="0">
                <a:solidFill>
                  <a:schemeClr val="tx1">
                    <a:lumMod val="65000"/>
                  </a:schemeClr>
                </a:solidFill>
              </a:rPr>
              <a:t>Mal</a:t>
            </a:r>
            <a:r>
              <a:rPr lang="sr-Latn-ME" b="1" dirty="0"/>
              <a:t>icious</a:t>
            </a:r>
            <a:r>
              <a:rPr lang="sr-Latn-ME" dirty="0"/>
              <a:t> i </a:t>
            </a:r>
            <a:r>
              <a:rPr lang="sr-Latn-ME" b="1" dirty="0"/>
              <a:t>Soft</a:t>
            </a:r>
            <a:r>
              <a:rPr lang="sr-Latn-ME" b="1" dirty="0">
                <a:solidFill>
                  <a:schemeClr val="tx1">
                    <a:lumMod val="65000"/>
                  </a:schemeClr>
                </a:solidFill>
              </a:rPr>
              <a:t>ware </a:t>
            </a:r>
            <a:r>
              <a:rPr lang="sr-Latn-ME" dirty="0"/>
              <a:t>i prevodi se kao „zlonamjerni (maliciozni) softver“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r-Latn-ME" dirty="0"/>
              <a:t>Malware je zlonamjeran i neželjeni program koji pristupa računaru bez odobrenja korisnika i ima za cilj da nanese štetu računaru ili zloupotrijebi informacije koje se u njemu nalaze.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80C0191-E02A-4998-9166-EF9215E54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Simptomi</a:t>
            </a:r>
            <a:r>
              <a:rPr lang="en-US" altLang="en-US" dirty="0"/>
              <a:t> </a:t>
            </a:r>
            <a:r>
              <a:rPr lang="en-US" altLang="en-US" dirty="0" err="1"/>
              <a:t>infekcije</a:t>
            </a:r>
            <a:r>
              <a:rPr lang="en-US" altLang="en-US" dirty="0"/>
              <a:t> </a:t>
            </a:r>
            <a:endParaRPr lang="sr-Latn-ME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D55A8-10D8-4ADF-B50F-40B34639C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83162"/>
          </a:xfrm>
        </p:spPr>
        <p:txBody>
          <a:bodyPr>
            <a:normAutofit fontScale="8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/>
              <a:t>Operativni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ne </a:t>
            </a:r>
            <a:r>
              <a:rPr lang="en-US" dirty="0" err="1"/>
              <a:t>mo</a:t>
            </a:r>
            <a:r>
              <a:rPr lang="sr-Latn-RS" dirty="0"/>
              <a:t>že da se podigne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r-Latn-RS" dirty="0"/>
              <a:t>Računar radi usporeno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r-Latn-RS" dirty="0"/>
              <a:t>Internet konekcija je spora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r-Latn-RS" dirty="0"/>
              <a:t>Ne možemo da otvorimo neki program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r-Latn-RS" dirty="0"/>
              <a:t>Programi se pokreću sami od sebe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r-Latn-RS" dirty="0"/>
              <a:t>Javljaju se neobične poruke o greškama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r-Latn-RS" dirty="0"/>
              <a:t>U web pregledaču se otvaraju stranice koje nismo tražili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r-Latn-ME" dirty="0"/>
              <a:t>Dok surfujemo internetom stalno se pojavljuju reklame i oglasi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r-Latn-ME" dirty="0"/>
              <a:t>Umjesto Google pretraživača pojavio se neki drugi nepoznati pretraživač</a:t>
            </a:r>
          </a:p>
        </p:txBody>
      </p:sp>
    </p:spTree>
    <p:extLst>
      <p:ext uri="{BB962C8B-B14F-4D97-AF65-F5344CB8AC3E}">
        <p14:creationId xmlns:p14="http://schemas.microsoft.com/office/powerpoint/2010/main" val="10724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DCF0126-EA66-4098-8CD6-FC76FC915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altLang="en-US"/>
              <a:t>U malware spadaju: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EC60A-7A5E-4851-9418-2E11E5DBB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0926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ME" dirty="0"/>
              <a:t>Kompjuterski virus</a:t>
            </a:r>
          </a:p>
          <a:p>
            <a:pPr marL="550926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ME" dirty="0"/>
              <a:t>Kompjuterski crv</a:t>
            </a:r>
          </a:p>
          <a:p>
            <a:pPr marL="550926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ME" dirty="0"/>
              <a:t>Trojanski konj</a:t>
            </a:r>
          </a:p>
          <a:p>
            <a:pPr marL="550926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ME" dirty="0"/>
              <a:t>Spyware</a:t>
            </a:r>
          </a:p>
          <a:p>
            <a:pPr marL="550926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ME" dirty="0"/>
              <a:t>Adware</a:t>
            </a:r>
          </a:p>
          <a:p>
            <a:pPr marL="550926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ME" dirty="0"/>
              <a:t>Rootkit</a:t>
            </a:r>
          </a:p>
          <a:p>
            <a:pPr marL="550926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ME" dirty="0"/>
              <a:t>Browser Hijacker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r-Latn-ME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F27C7D9-6E0C-4ACE-9A5D-455A48253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altLang="en-US"/>
              <a:t>VIRUS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E8AC8-E243-4545-848F-113FCDDA4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altLang="en-US" dirty="0"/>
              <a:t>Mali samokopirajući program. Širi se putem računarske mreže ili prenosivih medija.</a:t>
            </a:r>
          </a:p>
          <a:p>
            <a:r>
              <a:rPr lang="sr-Latn-ME" altLang="en-US" dirty="0"/>
              <a:t>Može da ošteti podatke, softver, a u pojedinim slučajevima i hardver.</a:t>
            </a:r>
          </a:p>
          <a:p>
            <a:r>
              <a:rPr lang="sr-Latn-ME" altLang="en-US" dirty="0"/>
              <a:t>Sastoji se iz dva dijela: infektor (dio koji obavlja samokopiranje tj. umnožavanje virusa) i detonator (dio koji nanosi štetu)</a:t>
            </a:r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E6781756-6EC1-4AEE-AA4E-80BE9E202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160338"/>
            <a:ext cx="314483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BE847365-BCBC-4658-9605-B9D2CF99B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altLang="en-US"/>
              <a:t>CRV (worm)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13D48-435F-4605-96BE-EB173C700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r-Latn-ME" dirty="0"/>
              <a:t>Program koji se sam replicira tj. kopira na više mjesta i najčešće se širi putem elektronske pošte ili zaraženog fleš memorijskog uređaja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r-Latn-ME" dirty="0"/>
              <a:t>Samostalan program - nije potrebno da se veže za neku datoteku ili program (za razliku od virusa)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r-Latn-ME" dirty="0"/>
              <a:t>Njegovo loše dejstvo ogleda se uglavnom u zagušenju mreže i zauzimanju memorije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r-Latn-ME" dirty="0"/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3D7BA799-5C72-41B1-9D9E-79100850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88913"/>
            <a:ext cx="240823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A4A34586-1280-4D27-B801-17D83624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altLang="en-US"/>
              <a:t>TROJANSKI KONJ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EE5F7-C361-4D8F-B9E5-54EC6394C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r-Latn-ME" dirty="0"/>
              <a:t>Zlonamjerni program koji je „maskiran“ u koristan program </a:t>
            </a:r>
            <a:r>
              <a:rPr lang="sr-Latn-ME" sz="2400" dirty="0"/>
              <a:t>(npr. prikazuje se kao antivirus program a u stvari omogućava virusima ili hakerima ulaz u rač.sistem)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r-Latn-ME" dirty="0"/>
              <a:t>Nema mogućnost da sam sebe umnožava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r-Latn-ME" dirty="0"/>
              <a:t>Termin potiče od grčke priče o trojanskom konju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sr-Latn-ME" dirty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r-Latn-ME" dirty="0"/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3A822E60-91FE-422E-BF80-54E7FDB69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2225"/>
            <a:ext cx="2524125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7A450D07-D824-431D-879E-BAB895878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altLang="en-US"/>
              <a:t>SPYWARE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9411D-B14B-449A-87FD-C700DEE83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r-Latn-ME" dirty="0"/>
              <a:t>Spyware se prevodi kao „špijunski program“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r-Latn-ME" dirty="0"/>
              <a:t>Program koji se tajno instalira na nekom računaru, prikuplja informacije o korisniku zaraženog računara i šalje ih svom autoru.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r-Latn-ME" dirty="0"/>
              <a:t>Može da prikuplja privatne informacije, informacije o posjećenim stranicama, korisnička imena, lozinke, brojeve platnih kartica i sl.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r-Latn-ME" dirty="0"/>
              <a:t>Posebna vrsta špijunskih programa su Keylogger programi koji pamte sve što korisnik otkuca na tastaturi i te podatke zloupotrebljava</a:t>
            </a:r>
            <a:r>
              <a:rPr lang="en-US" dirty="0" err="1"/>
              <a:t>ju</a:t>
            </a:r>
            <a:endParaRPr lang="sr-Latn-ME" dirty="0"/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2127E418-3C0C-417D-85E6-A80AD7E26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1663700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Srodna slika">
            <a:extLst>
              <a:ext uri="{FF2B5EF4-FFF2-40B4-BE49-F238E27FC236}">
                <a16:creationId xmlns:a16="http://schemas.microsoft.com/office/drawing/2014/main" id="{FE900D36-3BB7-4A97-85BD-64AB31E3A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36" b="83917" l="23833" r="87750">
                        <a14:foregroundMark x1="59667" y1="33599" x2="59667" y2="33599"/>
                        <a14:foregroundMark x1="70250" y1="39013" x2="70250" y2="39013"/>
                        <a14:foregroundMark x1="64167" y1="61306" x2="64167" y2="61306"/>
                        <a14:foregroundMark x1="45250" y1="37102" x2="45250" y2="37102"/>
                        <a14:foregroundMark x1="47500" y1="57166" x2="47500" y2="57166"/>
                        <a14:foregroundMark x1="28000" y1="67994" x2="28000" y2="67994"/>
                        <a14:foregroundMark x1="56167" y1="75796" x2="56167" y2="75796"/>
                        <a14:foregroundMark x1="74083" y1="72771" x2="74083" y2="72771"/>
                        <a14:foregroundMark x1="80167" y1="80096" x2="80167" y2="80096"/>
                        <a14:foregroundMark x1="87833" y1="66720" x2="87833" y2="66720"/>
                        <a14:foregroundMark x1="23833" y1="62580" x2="23833" y2="62580"/>
                        <a14:foregroundMark x1="58750" y1="58280" x2="58750" y2="58280"/>
                        <a14:foregroundMark x1="57750" y1="32962" x2="57750" y2="32962"/>
                        <a14:foregroundMark x1="67667" y1="42516" x2="67667" y2="42516"/>
                        <a14:foregroundMark x1="67667" y1="42516" x2="67667" y2="42516"/>
                        <a14:foregroundMark x1="57750" y1="37739" x2="57750" y2="37739"/>
                        <a14:foregroundMark x1="69583" y1="44427" x2="69583" y2="43790"/>
                        <a14:foregroundMark x1="69583" y1="43153" x2="70583" y2="44427"/>
                        <a14:foregroundMark x1="60333" y1="60669" x2="66417" y2="61306"/>
                        <a14:foregroundMark x1="58083" y1="63694" x2="58083" y2="63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74" r="9051" b="6500"/>
          <a:stretch/>
        </p:blipFill>
        <p:spPr bwMode="auto">
          <a:xfrm>
            <a:off x="6027708" y="4869160"/>
            <a:ext cx="3116292" cy="217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FD44BC90-9BE1-4CE4-92F0-2F5B12EEE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altLang="en-US"/>
              <a:t>ADWARE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33CA5-5382-4C0C-92CA-2C018AE6B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r-Latn-ME" dirty="0">
                <a:solidFill>
                  <a:schemeClr val="tx1">
                    <a:lumMod val="65000"/>
                  </a:schemeClr>
                </a:solidFill>
              </a:rPr>
              <a:t>Ad</a:t>
            </a:r>
            <a:r>
              <a:rPr lang="sr-Latn-ME" dirty="0"/>
              <a:t>vertising supported soft</a:t>
            </a:r>
            <a:r>
              <a:rPr lang="sr-Latn-ME" dirty="0">
                <a:solidFill>
                  <a:schemeClr val="tx1">
                    <a:lumMod val="65000"/>
                  </a:schemeClr>
                </a:solidFill>
              </a:rPr>
              <a:t>ware – </a:t>
            </a:r>
            <a:r>
              <a:rPr lang="sr-Latn-ME" dirty="0"/>
              <a:t>softver čiji je cilj reklamiranje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r-Latn-ME" sz="2400" dirty="0"/>
              <a:t>Adware je bilo koji program koji automatski pušta, pokazuje ili preuzima reklame na vaš računar. Ove reklame mogu biti u više formata, a najčešći je pop-up prozor koji se pojavljuje prilikom surfovanja internetom.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r-Latn-ME" sz="2400" dirty="0"/>
              <a:t>Adware sam po sebi ne nanosi nikakvu štetu korisniku ali može u sebi sadržati i spyware pa se svrstava u programe koji narušavaju privatnost korisnika. Može da prati i aktivnost korisnika na internetu </a:t>
            </a:r>
            <a:br>
              <a:rPr lang="sr-Latn-ME" sz="2400" dirty="0"/>
            </a:br>
            <a:r>
              <a:rPr lang="sr-Latn-ME" sz="2400" dirty="0"/>
              <a:t>i to koristi u markentinške svrhe.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sr-Latn-ME" sz="2400" dirty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r-Latn-ME" dirty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r-Latn-ME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262</TotalTime>
  <Words>835</Words>
  <Application>Microsoft Office PowerPoint</Application>
  <PresentationFormat>On-screen Show (4:3)</PresentationFormat>
  <Paragraphs>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Franklin Gothic Book</vt:lpstr>
      <vt:lpstr>Gill Sans Ultra Bold</vt:lpstr>
      <vt:lpstr>Wingdings 2</vt:lpstr>
      <vt:lpstr>Technic</vt:lpstr>
      <vt:lpstr>MALWARE</vt:lpstr>
      <vt:lpstr>Pojam i definicija</vt:lpstr>
      <vt:lpstr>Simptomi infekcije </vt:lpstr>
      <vt:lpstr>U malware spadaju:</vt:lpstr>
      <vt:lpstr>VIRUS</vt:lpstr>
      <vt:lpstr>CRV (worm)</vt:lpstr>
      <vt:lpstr>TROJANSKI KONJ</vt:lpstr>
      <vt:lpstr>SPYWARE</vt:lpstr>
      <vt:lpstr>ADWARE</vt:lpstr>
      <vt:lpstr>ADWARE</vt:lpstr>
      <vt:lpstr>ROOTKIT</vt:lpstr>
      <vt:lpstr>BROWSER HIJACKER</vt:lpstr>
      <vt:lpstr>PREVENCIJA I ZAŠTITA</vt:lpstr>
      <vt:lpstr>PowerPoint Presentation</vt:lpstr>
      <vt:lpstr>PowerPoint Presentation</vt:lpstr>
      <vt:lpstr>Pravila za antivirus programe</vt:lpstr>
      <vt:lpstr>Pravila za antivirus programe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</dc:title>
  <dc:creator>Snezana Kerndl</dc:creator>
  <cp:lastModifiedBy>Snezana Kerndl</cp:lastModifiedBy>
  <cp:revision>31</cp:revision>
  <dcterms:created xsi:type="dcterms:W3CDTF">2011-11-06T21:13:19Z</dcterms:created>
  <dcterms:modified xsi:type="dcterms:W3CDTF">2019-09-24T16:49:16Z</dcterms:modified>
</cp:coreProperties>
</file>