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7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5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44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00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9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98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05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8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4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2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1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8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5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0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4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28BA26-F782-43F7-B652-5631AC21287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81D577C-724F-4D7F-B351-9335EE5E1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9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A5E2-C86F-42FD-B345-7BA2FE5B7A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Centralni</a:t>
            </a:r>
            <a:r>
              <a:rPr lang="en-US" dirty="0"/>
              <a:t> processor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memorija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C4F03-F4FF-4B0B-9796-FA1AA99DA2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6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19532-ADB0-46A2-994B-AAF6D938E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5747778" cy="1752599"/>
          </a:xfrm>
        </p:spPr>
        <p:txBody>
          <a:bodyPr>
            <a:normAutofit/>
          </a:bodyPr>
          <a:lstStyle/>
          <a:p>
            <a:r>
              <a:rPr lang="en-US" dirty="0" err="1"/>
              <a:t>Centralni</a:t>
            </a:r>
            <a:r>
              <a:rPr lang="en-US" dirty="0"/>
              <a:t> </a:t>
            </a:r>
            <a:r>
              <a:rPr lang="en-US" dirty="0" err="1"/>
              <a:t>procesor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6C626-630A-4956-ACEA-93AD3D488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5747778" cy="3124201"/>
          </a:xfrm>
        </p:spPr>
        <p:txBody>
          <a:bodyPr>
            <a:normAutofit/>
          </a:bodyPr>
          <a:lstStyle/>
          <a:p>
            <a:r>
              <a:rPr lang="en-US" dirty="0" err="1"/>
              <a:t>Procesor</a:t>
            </a:r>
            <a:r>
              <a:rPr lang="en-US" dirty="0"/>
              <a:t> je “</a:t>
            </a:r>
            <a:r>
              <a:rPr lang="en-US" dirty="0" err="1"/>
              <a:t>mozak</a:t>
            </a:r>
            <a:r>
              <a:rPr lang="en-US" dirty="0"/>
              <a:t>” ra</a:t>
            </a:r>
            <a:r>
              <a:rPr lang="sr-Latn-ME" dirty="0" err="1"/>
              <a:t>čunara</a:t>
            </a:r>
            <a:endParaRPr lang="sr-Latn-ME" dirty="0"/>
          </a:p>
          <a:p>
            <a:r>
              <a:rPr lang="sr-Latn-ME" dirty="0"/>
              <a:t>U njemu se izvršavaju sve aritmetičke i logičke operacije i na taj način izvršavaju komande zadate  programom</a:t>
            </a:r>
          </a:p>
          <a:p>
            <a:endParaRPr lang="sr-Latn-ME" dirty="0"/>
          </a:p>
          <a:p>
            <a:endParaRPr lang="en-US" dirty="0"/>
          </a:p>
        </p:txBody>
      </p:sp>
      <p:pic>
        <p:nvPicPr>
          <p:cNvPr id="1028" name="Picture 4" descr="Amd Ryzen 7 2700X 4.35GHz buy and offers on Techinn">
            <a:extLst>
              <a:ext uri="{FF2B5EF4-FFF2-40B4-BE49-F238E27FC236}">
                <a16:creationId xmlns:a16="http://schemas.microsoft.com/office/drawing/2014/main" id="{939C4B7E-3FE5-4311-84C1-507CC612E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7961" y="645285"/>
            <a:ext cx="2520043" cy="2520043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icture">
            <a:extLst>
              <a:ext uri="{FF2B5EF4-FFF2-40B4-BE49-F238E27FC236}">
                <a16:creationId xmlns:a16="http://schemas.microsoft.com/office/drawing/2014/main" id="{482B7D1E-FAEA-48A4-AF36-70F39440A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5354" y="3423522"/>
            <a:ext cx="3285256" cy="2457372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67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F020E-82B2-4C7E-8BA8-1252D558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Karakteristike centralnog procesora: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E117-0D45-4B10-A2DD-225AB27AF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brzina procesora – broj operacija koje može da izvrši u 1 s, izražava se u milionima operacija po sekundi (MPIS)</a:t>
            </a:r>
          </a:p>
          <a:p>
            <a:r>
              <a:rPr lang="pl-PL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dužina procesorske riječi – broj bitova koji se u cjelini prenosi i obrađuje unutar procesora (dužina registara u procesoru) – 32bitni i 64bitni procesori</a:t>
            </a:r>
          </a:p>
          <a:p>
            <a:r>
              <a:rPr lang="pl-PL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radni takt - frekvencija (učestalost) impulsa generatora takta  - mjeri se u GHz</a:t>
            </a:r>
          </a:p>
          <a:p>
            <a:r>
              <a:rPr lang="pl-PL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interni keš – Keš memorija u samom procesoru, koja omogućava veću brzinu procesora jer se u njoj privremeno smještaju instrukcije programa koji se izvršava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7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0E50-164B-421C-9888-65188FAF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Centralna memorija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38164-1368-440E-B57F-BB7F52CC6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RAM (Random Access </a:t>
            </a:r>
            <a:r>
              <a:rPr lang="sr-Latn-ME" dirty="0" err="1"/>
              <a:t>Memory</a:t>
            </a:r>
            <a:r>
              <a:rPr lang="sr-Latn-ME" dirty="0"/>
              <a:t>)</a:t>
            </a:r>
          </a:p>
          <a:p>
            <a:r>
              <a:rPr lang="sr-Latn-ME" dirty="0"/>
              <a:t>ROM (</a:t>
            </a:r>
            <a:r>
              <a:rPr lang="sr-Latn-ME" dirty="0" err="1"/>
              <a:t>Read</a:t>
            </a:r>
            <a:r>
              <a:rPr lang="sr-Latn-ME" dirty="0"/>
              <a:t> </a:t>
            </a:r>
            <a:r>
              <a:rPr lang="sr-Latn-ME" dirty="0" err="1"/>
              <a:t>Only</a:t>
            </a:r>
            <a:r>
              <a:rPr lang="sr-Latn-ME" dirty="0"/>
              <a:t> </a:t>
            </a:r>
            <a:r>
              <a:rPr lang="sr-Latn-ME" dirty="0" err="1"/>
              <a:t>Memory</a:t>
            </a:r>
            <a:r>
              <a:rPr lang="sr-Latn-ME" dirty="0"/>
              <a:t>)</a:t>
            </a:r>
          </a:p>
          <a:p>
            <a:r>
              <a:rPr lang="sr-Latn-ME" dirty="0"/>
              <a:t>Keš (</a:t>
            </a:r>
            <a:r>
              <a:rPr lang="sr-Latn-ME" dirty="0" err="1"/>
              <a:t>cache</a:t>
            </a:r>
            <a:r>
              <a:rPr lang="sr-Latn-M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366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2997-4BA2-4E73-9948-9A4FFB60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D294-5BBE-4880-91A2-4A43C543B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90945"/>
            <a:ext cx="10018713" cy="4438834"/>
          </a:xfrm>
        </p:spPr>
        <p:txBody>
          <a:bodyPr>
            <a:normAutofit fontScale="77500" lnSpcReduction="20000"/>
          </a:bodyPr>
          <a:lstStyle/>
          <a:p>
            <a:r>
              <a:rPr lang="en-US" b="1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predstavlja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najveći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</a:t>
            </a:r>
            <a:r>
              <a:rPr lang="sr-Latn-ME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 </a:t>
            </a:r>
            <a:r>
              <a:rPr lang="sr-Latn-ME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centralne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endParaRPr lang="sr-Latn-ME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Osobina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da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svakom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njenom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bajtu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može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slobodno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pristupiti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nezavisno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prethodne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memorijske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lokacije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tim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se u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nju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podaci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mogu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upisivati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(write)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očitavati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(read)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endParaRPr lang="sr-Latn-ME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Svakim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upisom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podatka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neku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lokaciju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njen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prethodni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sadržaj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automatski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gubi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endParaRPr lang="sr-Latn-ME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podatke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koji se u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njoj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nalaze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zadržava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čuva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samo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dok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postoji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napajanja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njoj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Čim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nestane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napajanja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kompletan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sadržaj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gubi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prilikom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ponovnog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dolaska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napajanja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sledećem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uključenju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računara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potuno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prazna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</a:t>
            </a:r>
            <a:endParaRPr lang="sr-Latn-ME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Zbog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ovakvih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osobina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veoma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pogodna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izvršavanje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programa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obradu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podataka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Zato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programi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podaci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učitavaju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obično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hard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diska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ih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koristi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Latn-ME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procesor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izvršavajući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učitane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programe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njima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obrađuje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dobijene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podatke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endParaRPr lang="sr-Latn-ME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memorija</a:t>
            </a:r>
            <a:r>
              <a:rPr lang="sr-Latn-ME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obično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naziva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radna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endParaRPr lang="sr-Latn-ME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Brzina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rada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računara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direktno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proporcionalna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količinom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Povećanjem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znatno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ćemo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ubrzati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rad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računara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1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56C5F458-F0B9-4584-B7A3-BA39F9E9FC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EF5CE756-E024-433C-98E3-931095C81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0B4D7F81-EC0F-4E8E-8D3F-BCBF50359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9DEF7606-46AD-4ECA-8815-33A3217D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778C7720-6627-4BE3-9174-54CD26E72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3D25C4CC-C750-4C0A-ADB5-CFA9FFAE5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D6834B30-F11B-40AA-A8C8-0EF0710DB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376D19-0FAD-4606-ADE5-4E8A070E1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843" y="4690533"/>
            <a:ext cx="7535180" cy="7704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800"/>
              <a:t>RAM</a:t>
            </a:r>
          </a:p>
        </p:txBody>
      </p:sp>
      <p:sp>
        <p:nvSpPr>
          <p:cNvPr id="81" name="Rounded Rectangle 9">
            <a:extLst>
              <a:ext uri="{FF2B5EF4-FFF2-40B4-BE49-F238E27FC236}">
                <a16:creationId xmlns:a16="http://schemas.microsoft.com/office/drawing/2014/main" id="{D4BA79BC-8A15-4DE9-81F5-2FEDF9574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609600"/>
            <a:ext cx="7833360" cy="3633216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rucial 4 GB (1 x 4 GB) CT51264BD160BJ.8FED RAM Memory Module:  Amazon.co.uk: Computers &amp; Accessories">
            <a:extLst>
              <a:ext uri="{FF2B5EF4-FFF2-40B4-BE49-F238E27FC236}">
                <a16:creationId xmlns:a16="http://schemas.microsoft.com/office/drawing/2014/main" id="{69DF5D5F-BC45-4918-ACAB-3739150BD0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5131" y="1087889"/>
            <a:ext cx="3506068" cy="27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andom-access memory - Wikipedia">
            <a:extLst>
              <a:ext uri="{FF2B5EF4-FFF2-40B4-BE49-F238E27FC236}">
                <a16:creationId xmlns:a16="http://schemas.microsoft.com/office/drawing/2014/main" id="{A77BC28D-7229-4DF6-ABF0-08B5A8911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14925" y="1341469"/>
            <a:ext cx="3506069" cy="2215198"/>
          </a:xfrm>
          <a:prstGeom prst="rect">
            <a:avLst/>
          </a:prstGeom>
          <a:noFill/>
          <a:ln w="539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64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9B1B-7096-4D65-8D22-3296C379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ROM i KEŠ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9C06-8A36-4FA2-850F-48F77F8C0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09514"/>
          </a:xfrm>
        </p:spPr>
        <p:txBody>
          <a:bodyPr>
            <a:normAutofit fontScale="92500" lnSpcReduction="10000"/>
          </a:bodyPr>
          <a:lstStyle/>
          <a:p>
            <a:r>
              <a:rPr lang="en-US" b="1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ROM ( Read Only Memory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koristi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za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čuvanje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programa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podataka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koji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potrebni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pokretanje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računara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uključivanju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Najvažnije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osobine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en-US" dirty="0"/>
            </a:b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sadržaj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ove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možemo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samo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čitati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ne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gubi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sadržaj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isključivanju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računara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sr-Latn-ME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Podaci su upisani fabrički.</a:t>
            </a:r>
          </a:p>
          <a:p>
            <a:r>
              <a:rPr lang="en-US" b="1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Keš</a:t>
            </a:r>
            <a:r>
              <a:rPr lang="en-US" b="1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memorija</a:t>
            </a:r>
            <a:r>
              <a:rPr lang="en-US" b="1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(cache memory) 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sastavni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dio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procesora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koristi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za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ubrzavanje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pristupa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samim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tim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ubrzava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rad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čitavog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računara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 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Kapacitet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ove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znatno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manji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od ram-a,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znatno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brže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vrijeme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pristupa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Latn-ME" dirty="0">
                <a:solidFill>
                  <a:srgbClr val="666666"/>
                </a:solidFill>
                <a:latin typeface="arial" panose="020B0604020202020204" pitchFamily="34" charset="0"/>
              </a:rPr>
              <a:t>karakteriše je visoka cijena -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skuplja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od 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endParaRPr lang="sr-Latn-ME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keš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nalaze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oni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podaci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ram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memorije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kojima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najčešće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pristupa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1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6ADA8EC3-01C5-453C-91A6-D01B9E15B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9A1D7546-68ED-4F66-AA8D-D04BEAD39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FCFE8A66-699D-4E05-B8FC-C31AE461D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A124234B-D5D1-45F9-9B32-264F699BC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7A0B0249-AEB7-44A1-BEC3-A0C07E9E3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251D4BF9-284D-4B99-922C-BAB91FB2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733E9BD1-CC4F-4B4B-A413-92D6B1F0B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2EAC6F4-CC14-4018-8EB7-80E98A207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20B54FFC-1F45-4851-B17E-27AA9F2AA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3" name="Freeform 7">
              <a:extLst>
                <a:ext uri="{FF2B5EF4-FFF2-40B4-BE49-F238E27FC236}">
                  <a16:creationId xmlns:a16="http://schemas.microsoft.com/office/drawing/2014/main" id="{41D2D494-2435-4150-B9D3-974CD924E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1919E1BB-9B82-4C97-919D-92ED3FFE6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6F8ACC16-1243-4719-B21E-C286C1026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6" name="Freeform 10">
              <a:extLst>
                <a:ext uri="{FF2B5EF4-FFF2-40B4-BE49-F238E27FC236}">
                  <a16:creationId xmlns:a16="http://schemas.microsoft.com/office/drawing/2014/main" id="{453E1702-AF03-4993-9127-D048E93143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7" name="Freeform 11">
              <a:extLst>
                <a:ext uri="{FF2B5EF4-FFF2-40B4-BE49-F238E27FC236}">
                  <a16:creationId xmlns:a16="http://schemas.microsoft.com/office/drawing/2014/main" id="{B0A6365B-1292-4142-BA51-04BCB3D4C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4100" name="Picture 4" descr="RAM vs ROM: What matters more in your phone? - ShopNani">
            <a:extLst>
              <a:ext uri="{FF2B5EF4-FFF2-40B4-BE49-F238E27FC236}">
                <a16:creationId xmlns:a16="http://schemas.microsoft.com/office/drawing/2014/main" id="{41CD8074-B445-4347-91C0-272299797F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" r="4542"/>
          <a:stretch/>
        </p:blipFill>
        <p:spPr bwMode="auto">
          <a:xfrm>
            <a:off x="796065" y="10"/>
            <a:ext cx="11395934" cy="6857990"/>
          </a:xfrm>
          <a:custGeom>
            <a:avLst/>
            <a:gdLst/>
            <a:ahLst/>
            <a:cxnLst/>
            <a:rect l="l" t="t" r="r" b="b"/>
            <a:pathLst>
              <a:path w="11395934" h="6858000">
                <a:moveTo>
                  <a:pt x="867942" y="0"/>
                </a:moveTo>
                <a:lnTo>
                  <a:pt x="1786638" y="0"/>
                </a:lnTo>
                <a:lnTo>
                  <a:pt x="11395934" y="0"/>
                </a:lnTo>
                <a:lnTo>
                  <a:pt x="11395934" y="6858000"/>
                </a:lnTo>
                <a:lnTo>
                  <a:pt x="1925619" y="6858000"/>
                </a:lnTo>
                <a:lnTo>
                  <a:pt x="1924311" y="6820097"/>
                </a:lnTo>
                <a:lnTo>
                  <a:pt x="1925076" y="6858000"/>
                </a:lnTo>
                <a:lnTo>
                  <a:pt x="1892647" y="6858000"/>
                </a:lnTo>
                <a:lnTo>
                  <a:pt x="0" y="5314276"/>
                </a:lnTo>
                <a:cubicBezTo>
                  <a:pt x="282142" y="3542851"/>
                  <a:pt x="585800" y="1771425"/>
                  <a:pt x="86794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84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6ECB-1436-475D-B0FE-AF7499C3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86" y="5476875"/>
            <a:ext cx="10018713" cy="1752599"/>
          </a:xfrm>
        </p:spPr>
        <p:txBody>
          <a:bodyPr/>
          <a:lstStyle/>
          <a:p>
            <a:r>
              <a:rPr lang="sr-Latn-ME" dirty="0"/>
              <a:t>Primjer i analiza specifikacije računara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FBB77B-5C02-4D2F-8557-12CB7AB89B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6958" y="304799"/>
            <a:ext cx="7437759" cy="5895975"/>
          </a:xfrm>
        </p:spPr>
      </p:pic>
      <p:pic>
        <p:nvPicPr>
          <p:cNvPr id="5122" name="Picture 2" descr="Lenovo 81VD00ABYA Laptop">
            <a:extLst>
              <a:ext uri="{FF2B5EF4-FFF2-40B4-BE49-F238E27FC236}">
                <a16:creationId xmlns:a16="http://schemas.microsoft.com/office/drawing/2014/main" id="{027611F0-7DDA-4271-A0F5-3C6FFF151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66900"/>
            <a:ext cx="4953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559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446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</vt:lpstr>
      <vt:lpstr>Corbel</vt:lpstr>
      <vt:lpstr>Parallax</vt:lpstr>
      <vt:lpstr>Centralni processor i memorija</vt:lpstr>
      <vt:lpstr>Centralni procesor</vt:lpstr>
      <vt:lpstr>Karakteristike centralnog procesora:</vt:lpstr>
      <vt:lpstr>Centralna memorija</vt:lpstr>
      <vt:lpstr>RAM</vt:lpstr>
      <vt:lpstr>RAM</vt:lpstr>
      <vt:lpstr>ROM i KEŠ</vt:lpstr>
      <vt:lpstr>PowerPoint Presentation</vt:lpstr>
      <vt:lpstr>Primjer i analiza specifikacije računara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Centralni processor i memorija</dc:title>
  <dc:creator>Snežana Kerndl</dc:creator>
  <cp:lastModifiedBy>Snežana Kerndl</cp:lastModifiedBy>
  <cp:revision>1</cp:revision>
  <dcterms:created xsi:type="dcterms:W3CDTF">2020-10-16T10:54:34Z</dcterms:created>
  <dcterms:modified xsi:type="dcterms:W3CDTF">2020-10-16T11:05:01Z</dcterms:modified>
</cp:coreProperties>
</file>